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2"/>
  </p:notesMasterIdLst>
  <p:sldIdLst>
    <p:sldId id="258" r:id="rId2"/>
    <p:sldId id="355" r:id="rId3"/>
    <p:sldId id="328" r:id="rId4"/>
    <p:sldId id="327" r:id="rId5"/>
    <p:sldId id="330" r:id="rId6"/>
    <p:sldId id="329" r:id="rId7"/>
    <p:sldId id="331" r:id="rId8"/>
    <p:sldId id="386" r:id="rId9"/>
    <p:sldId id="271" r:id="rId10"/>
    <p:sldId id="266" r:id="rId11"/>
    <p:sldId id="267" r:id="rId12"/>
    <p:sldId id="268" r:id="rId13"/>
    <p:sldId id="269" r:id="rId14"/>
    <p:sldId id="272" r:id="rId15"/>
    <p:sldId id="276" r:id="rId16"/>
    <p:sldId id="333" r:id="rId17"/>
    <p:sldId id="387" r:id="rId18"/>
    <p:sldId id="285" r:id="rId19"/>
    <p:sldId id="300" r:id="rId20"/>
    <p:sldId id="301" r:id="rId21"/>
    <p:sldId id="307" r:id="rId22"/>
    <p:sldId id="281" r:id="rId23"/>
    <p:sldId id="308" r:id="rId24"/>
    <p:sldId id="388" r:id="rId25"/>
    <p:sldId id="389" r:id="rId26"/>
    <p:sldId id="309" r:id="rId27"/>
    <p:sldId id="369" r:id="rId28"/>
    <p:sldId id="368" r:id="rId29"/>
    <p:sldId id="312" r:id="rId30"/>
    <p:sldId id="310" r:id="rId31"/>
    <p:sldId id="370" r:id="rId32"/>
    <p:sldId id="393" r:id="rId33"/>
    <p:sldId id="339" r:id="rId34"/>
    <p:sldId id="316" r:id="rId35"/>
    <p:sldId id="315" r:id="rId36"/>
    <p:sldId id="390" r:id="rId37"/>
    <p:sldId id="391" r:id="rId38"/>
    <p:sldId id="392" r:id="rId39"/>
    <p:sldId id="347" r:id="rId40"/>
    <p:sldId id="394" r:id="rId41"/>
    <p:sldId id="343" r:id="rId42"/>
    <p:sldId id="344" r:id="rId43"/>
    <p:sldId id="324" r:id="rId44"/>
    <p:sldId id="325" r:id="rId45"/>
    <p:sldId id="323" r:id="rId46"/>
    <p:sldId id="314" r:id="rId47"/>
    <p:sldId id="340" r:id="rId48"/>
    <p:sldId id="341" r:id="rId49"/>
    <p:sldId id="342" r:id="rId50"/>
    <p:sldId id="299" r:id="rId51"/>
    <p:sldId id="395" r:id="rId52"/>
    <p:sldId id="363" r:id="rId53"/>
    <p:sldId id="351" r:id="rId54"/>
    <p:sldId id="350" r:id="rId55"/>
    <p:sldId id="353" r:id="rId56"/>
    <p:sldId id="356" r:id="rId57"/>
    <p:sldId id="396" r:id="rId58"/>
    <p:sldId id="397" r:id="rId59"/>
    <p:sldId id="398" r:id="rId60"/>
    <p:sldId id="399" r:id="rId61"/>
    <p:sldId id="400" r:id="rId62"/>
    <p:sldId id="401" r:id="rId63"/>
    <p:sldId id="357" r:id="rId64"/>
    <p:sldId id="358" r:id="rId65"/>
    <p:sldId id="402" r:id="rId66"/>
    <p:sldId id="403" r:id="rId67"/>
    <p:sldId id="404" r:id="rId68"/>
    <p:sldId id="359" r:id="rId69"/>
    <p:sldId id="360" r:id="rId70"/>
    <p:sldId id="361" r:id="rId71"/>
    <p:sldId id="362" r:id="rId72"/>
    <p:sldId id="364" r:id="rId73"/>
    <p:sldId id="365" r:id="rId74"/>
    <p:sldId id="372" r:id="rId75"/>
    <p:sldId id="383" r:id="rId76"/>
    <p:sldId id="366" r:id="rId77"/>
    <p:sldId id="376" r:id="rId78"/>
    <p:sldId id="380" r:id="rId79"/>
    <p:sldId id="381" r:id="rId80"/>
    <p:sldId id="373" r:id="rId8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4657" autoAdjust="0"/>
  </p:normalViewPr>
  <p:slideViewPr>
    <p:cSldViewPr snapToGrid="0">
      <p:cViewPr varScale="1">
        <p:scale>
          <a:sx n="85" d="100"/>
          <a:sy n="85" d="100"/>
        </p:scale>
        <p:origin x="1575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Mnist</a:t>
            </a:r>
            <a:r>
              <a:rPr lang="en-US" dirty="0"/>
              <a:t> and </a:t>
            </a:r>
            <a:r>
              <a:rPr lang="en-US" dirty="0" err="1"/>
              <a:t>cifar</a:t>
            </a:r>
            <a:r>
              <a:rPr lang="en-US" dirty="0"/>
              <a:t> few classes. Well below what a human could do</a:t>
            </a:r>
          </a:p>
          <a:p>
            <a:r>
              <a:rPr lang="en-US" dirty="0" err="1"/>
              <a:t>Counterintuituive</a:t>
            </a:r>
            <a:r>
              <a:rPr lang="en-US" dirty="0"/>
              <a:t> </a:t>
            </a:r>
          </a:p>
          <a:p>
            <a:r>
              <a:rPr lang="en-US" dirty="0"/>
              <a:t>Much more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0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kernel is 3 x 3 + 1 bias x 2 channels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94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and vertical gradients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80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filter will look at how “red” each section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74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x 9 x 3 +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32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6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get </a:t>
            </a:r>
          </a:p>
          <a:p>
            <a:r>
              <a:rPr lang="en-US" dirty="0"/>
              <a:t>How to label them? Graduate students didn’t do it fast enough. Mech Turk</a:t>
            </a:r>
          </a:p>
          <a:p>
            <a:r>
              <a:rPr lang="en-US" dirty="0"/>
              <a:t>Details on the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1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 x 200 images. Objects in arbitrary orientation.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7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hidden layers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21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layers more complicated geometry</a:t>
            </a:r>
          </a:p>
          <a:p>
            <a:r>
              <a:rPr lang="en-US" dirty="0"/>
              <a:t>Idea find a hierarchy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0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N1 x N2 = image</a:t>
            </a:r>
          </a:p>
          <a:p>
            <a:r>
              <a:rPr lang="en-US" dirty="0"/>
              <a:t>K1 x K2 = filter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4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attention to the similarities in the neighborhood of the point in the center.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60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 designed to detect edges</a:t>
            </a:r>
          </a:p>
          <a:p>
            <a:r>
              <a:rPr lang="en-US" dirty="0"/>
              <a:t>High to low on the vertical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19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tpressjournals.org/doi/pdf/10.1162/NECO_a_0099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hyperlink" Target="https://github.com/vdumoulin/conv_arithmetic/blob/master/README.md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034972/the-data-that-changed-the-direction-of-ai-research-and-possibly-the-worl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Amazon_Mechanical_Tu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4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01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.mxnet.io/chapter04_convolutional-neural-networks/cnn-batch-norm-scratch.html" TargetMode="External"/><Relationship Id="rId2" Type="http://schemas.openxmlformats.org/officeDocument/2006/relationships/hyperlink" Target="https://blog.paperspace.com/busting-the-myths-about-batch-normaliz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blp.uni-trier.de/pers/hd/s/Szegedy:Christian" TargetMode="External"/><Relationship Id="rId5" Type="http://schemas.openxmlformats.org/officeDocument/2006/relationships/hyperlink" Target="http://dblp.uni-trier.de/pers/hd/i/Ioffe:Sergey" TargetMode="Externa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hyperlink" Target="http://arxiv.org/pdf/1409.1556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web.cse.ohio-state.edu/~panda.2/5194/slides/2.c.GoogLeNet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10. 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Sundeep rangan </a:t>
            </a:r>
            <a:br>
              <a:rPr lang="en-US" dirty="0"/>
            </a:br>
            <a:r>
              <a:rPr lang="en-US" dirty="0"/>
              <a:t>modifications by Yao Wang (NYU), Phil Schniter (OSU)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Neural Networks: Output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1" y="2050999"/>
            <a:ext cx="6049861" cy="265115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86016" y="1655632"/>
            <a:ext cx="4741793" cy="4329817"/>
          </a:xfrm>
        </p:spPr>
        <p:txBody>
          <a:bodyPr/>
          <a:lstStyle/>
          <a:p>
            <a:r>
              <a:rPr lang="en-US" dirty="0"/>
              <a:t>Two-layer neural networks: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Built from intersections of linear regions 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Early history (see </a:t>
                </a:r>
                <a:r>
                  <a:rPr lang="en-US" dirty="0">
                    <a:hlinkClick r:id="rId2"/>
                  </a:rPr>
                  <a:t>article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Using multiple layers dates to 1965 (</a:t>
                </a:r>
                <a:r>
                  <a:rPr lang="en-US" dirty="0" err="1"/>
                  <a:t>Ivakhenko</a:t>
                </a:r>
                <a:r>
                  <a:rPr lang="en-US" dirty="0"/>
                  <a:t> and Lapa)  </a:t>
                </a:r>
              </a:p>
              <a:p>
                <a:pPr lvl="1"/>
                <a:r>
                  <a:rPr lang="en-US" dirty="0"/>
                  <a:t>Convolutional networks with pooling (Fukushima, 1980)</a:t>
                </a:r>
              </a:p>
              <a:p>
                <a:pPr lvl="1"/>
                <a:r>
                  <a:rPr lang="en-US" dirty="0"/>
                  <a:t>Back-propagation in deep networks:  (</a:t>
                </a:r>
                <a:r>
                  <a:rPr lang="en-US" dirty="0" err="1"/>
                  <a:t>Werbos</a:t>
                </a:r>
                <a:r>
                  <a:rPr lang="en-US" dirty="0"/>
                  <a:t> 1982, </a:t>
                </a:r>
                <a:r>
                  <a:rPr lang="en-US" dirty="0" err="1"/>
                  <a:t>LeCun</a:t>
                </a:r>
                <a:r>
                  <a:rPr lang="en-US" dirty="0"/>
                  <a:t>, 1989)</a:t>
                </a:r>
              </a:p>
              <a:p>
                <a:r>
                  <a:rPr lang="en-US" dirty="0"/>
                  <a:t>But, larger networks were a challenge:</a:t>
                </a:r>
              </a:p>
              <a:p>
                <a:pPr lvl="1"/>
                <a:r>
                  <a:rPr lang="en-US" dirty="0"/>
                  <a:t>Limited training data (Many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overfitting)</a:t>
                </a:r>
              </a:p>
              <a:p>
                <a:pPr lvl="1"/>
                <a:r>
                  <a:rPr lang="en-US" dirty="0"/>
                  <a:t>Limited Computational power</a:t>
                </a:r>
              </a:p>
              <a:p>
                <a:pPr lvl="1"/>
                <a:r>
                  <a:rPr lang="en-US" dirty="0"/>
                  <a:t>Vanishing gradient:  </a:t>
                </a:r>
                <a:r>
                  <a:rPr lang="en-US" dirty="0" err="1"/>
                  <a:t>Sigmoids</a:t>
                </a:r>
                <a:r>
                  <a:rPr lang="en-US" dirty="0"/>
                  <a:t> produce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large inputs.  </a:t>
                </a:r>
                <a:br>
                  <a:rPr lang="en-US" dirty="0"/>
                </a:br>
                <a:r>
                  <a:rPr lang="en-US" dirty="0"/>
                  <a:t>Many gradients vanish for many layers</a:t>
                </a:r>
              </a:p>
              <a:p>
                <a:r>
                  <a:rPr lang="en-US" dirty="0" err="1"/>
                  <a:t>AlexNet</a:t>
                </a:r>
                <a:r>
                  <a:rPr lang="en-US" dirty="0"/>
                  <a:t> with ImageNet introduced many solutions:</a:t>
                </a:r>
              </a:p>
              <a:p>
                <a:pPr lvl="1"/>
                <a:r>
                  <a:rPr lang="en-US" dirty="0"/>
                  <a:t>Trained on much larger dataset</a:t>
                </a:r>
              </a:p>
              <a:p>
                <a:pPr lvl="1"/>
                <a:r>
                  <a:rPr lang="en-US" dirty="0"/>
                  <a:t>Dropout, </a:t>
                </a:r>
                <a:r>
                  <a:rPr lang="en-US" dirty="0" err="1"/>
                  <a:t>ReLU</a:t>
                </a:r>
                <a:r>
                  <a:rPr lang="en-US" dirty="0"/>
                  <a:t> activations, batch-norm and other tricks…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0875" y="23973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4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6"/>
            <a:ext cx="10058400" cy="4130003"/>
          </a:xfrm>
        </p:spPr>
        <p:txBody>
          <a:bodyPr>
            <a:normAutofit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Subsequent layers combine local features to create more complex features</a:t>
            </a:r>
          </a:p>
          <a:p>
            <a:r>
              <a:rPr lang="en-US" dirty="0"/>
              <a:t>The features can be located anywhere</a:t>
            </a:r>
          </a:p>
          <a:p>
            <a:r>
              <a:rPr lang="en-US" dirty="0"/>
              <a:t>How do we find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44" y="4176999"/>
            <a:ext cx="71818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“Correlation”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Correlation</a:t>
                </a:r>
                <a:r>
                  <a:rPr lang="en-US" dirty="0"/>
                  <a:t>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large if feature is present around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56" y="2239462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Implemented in scipy.signal.convolve2d</a:t>
                </a:r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signal processing, this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correlation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Implemented in scipy.signal.correlate2d</a:t>
                </a:r>
              </a:p>
              <a:p>
                <a:pPr lvl="1"/>
                <a:r>
                  <a:rPr lang="en-US" dirty="0"/>
                  <a:t>Following use in deep learning,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Flip and shift method</a:t>
                </a:r>
              </a:p>
              <a:p>
                <a:r>
                  <a:rPr lang="en-US" dirty="0"/>
                  <a:t>Example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=[1,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Number outputs = 4 + 2 – 1 = 5</a:t>
                </a:r>
              </a:p>
              <a:p>
                <a:r>
                  <a:rPr lang="en-US" dirty="0"/>
                  <a:t>Computations:</a:t>
                </a:r>
              </a:p>
              <a:p>
                <a:pPr lvl="1"/>
                <a:r>
                  <a:rPr lang="en-US" dirty="0"/>
                  <a:t>z[0] = w[0]x[0] = (1) (1) = 1</a:t>
                </a:r>
              </a:p>
              <a:p>
                <a:pPr lvl="1"/>
                <a:r>
                  <a:rPr lang="en-US" dirty="0"/>
                  <a:t>z[1] = w[0]x[1] + w[1] x[0] = 2 + 2 = 4</a:t>
                </a:r>
              </a:p>
              <a:p>
                <a:pPr lvl="1"/>
                <a:r>
                  <a:rPr lang="en-US" dirty="0"/>
                  <a:t>z[2] = w[0]x[2] + w[1] x[1] = 3 + 4 = 7</a:t>
                </a:r>
              </a:p>
              <a:p>
                <a:pPr lvl="1"/>
                <a:r>
                  <a:rPr lang="en-US" dirty="0"/>
                  <a:t>z[3] = w[0]x[3] + w[1] x[2] = 4 + 6 = 10</a:t>
                </a:r>
              </a:p>
              <a:p>
                <a:pPr lvl="1"/>
                <a:r>
                  <a:rPr lang="en-US" dirty="0"/>
                  <a:t>z[4] = w[1]x[3] = 8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84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ADC-3D6F-4421-9EE5-09CDCB9B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ways to handle boundary conditions</a:t>
            </a:r>
          </a:p>
          <a:p>
            <a:r>
              <a:rPr lang="en-US" dirty="0"/>
              <a:t>See excellent </a:t>
            </a:r>
            <a:r>
              <a:rPr lang="en-US" dirty="0" err="1">
                <a:hlinkClick r:id="rId3"/>
              </a:rPr>
              <a:t>github</a:t>
            </a:r>
            <a:r>
              <a:rPr lang="en-US" dirty="0"/>
              <a:t> with animated gifs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/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Valid mode </a:t>
                </a:r>
                <a:br>
                  <a:rPr lang="en-US" sz="1600" dirty="0"/>
                </a:br>
                <a:r>
                  <a:rPr lang="en-US" sz="1600" dirty="0"/>
                  <a:t>(no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blipFill>
                <a:blip r:embed="rId4"/>
                <a:stretch>
                  <a:fillRect l="-1048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28F7AE-857A-4EEC-BE0F-14F1EC47C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853" y="2514331"/>
            <a:ext cx="2022854" cy="1951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7FDC5-E5BA-4594-A67C-B2F11DE68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712" y="2445690"/>
            <a:ext cx="1621520" cy="1892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/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mode </a:t>
                </a:r>
                <a:br>
                  <a:rPr lang="en-US" sz="1600" dirty="0"/>
                </a:br>
                <a:r>
                  <a:rPr lang="en-US" sz="1600" dirty="0"/>
                  <a:t>(half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blipFill>
                <a:blip r:embed="rId7"/>
                <a:stretch>
                  <a:fillRect l="-2098" t="-1351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4AAD5B-8C90-4365-99C5-DF49FBE9D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1717" y="2391782"/>
            <a:ext cx="1735225" cy="201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/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mode </a:t>
                </a:r>
                <a:br>
                  <a:rPr lang="en-US" sz="1600" dirty="0"/>
                </a:br>
                <a:r>
                  <a:rPr lang="en-US" sz="1600" dirty="0"/>
                  <a:t>(full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+1)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blipFill>
                <a:blip r:embed="rId9"/>
                <a:stretch>
                  <a:fillRect l="-977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4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409-EC9F-485B-B0BC-C7DF1C9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Convolution Example with Valid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A71E-75A1-4B26-BE9F-98F97B37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F011-C905-45FA-887F-2D9BB1CF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74" y="1537858"/>
            <a:ext cx="6723786" cy="429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/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Kernel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blipFill>
                <a:blip r:embed="rId4"/>
                <a:stretch>
                  <a:fillRect l="-2623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demonstrate 2D convolution in Python</a:t>
            </a:r>
          </a:p>
          <a:p>
            <a:r>
              <a:rPr lang="en-US" dirty="0"/>
              <a:t>We use the following packages: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</a:t>
            </a:r>
            <a:r>
              <a:rPr lang="en-US" dirty="0"/>
              <a:t>:  Image processing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signal</a:t>
            </a:r>
            <a:r>
              <a:rPr lang="en-US" dirty="0"/>
              <a:t>:  For signal processing</a:t>
            </a:r>
          </a:p>
          <a:p>
            <a:r>
              <a:rPr lang="en-US" dirty="0"/>
              <a:t>We experiment with “cameraman” image</a:t>
            </a:r>
          </a:p>
          <a:p>
            <a:pPr lvl="1"/>
            <a:r>
              <a:rPr lang="en-US" dirty="0"/>
              <a:t>Famous image in image processing</a:t>
            </a:r>
          </a:p>
          <a:p>
            <a:pPr lvl="1"/>
            <a:r>
              <a:rPr lang="en-US" dirty="0"/>
              <a:t>Built-in image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skimage.data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We examine two convolutions:</a:t>
            </a:r>
          </a:p>
          <a:p>
            <a:pPr lvl="1"/>
            <a:r>
              <a:rPr lang="en-US" dirty="0"/>
              <a:t>Local averaging / blurring</a:t>
            </a:r>
          </a:p>
          <a:p>
            <a:pPr lvl="1"/>
            <a:r>
              <a:rPr lang="en-US" dirty="0"/>
              <a:t>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1. Convolution for Local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978115"/>
          </a:xfrm>
        </p:spPr>
        <p:txBody>
          <a:bodyPr/>
          <a:lstStyle/>
          <a:p>
            <a:r>
              <a:rPr lang="en-US" dirty="0"/>
              <a:t>First, consider convolving with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uniform kernel </a:t>
            </a:r>
          </a:p>
          <a:p>
            <a:r>
              <a:rPr lang="en-US" dirty="0">
                <a:solidFill>
                  <a:schemeClr val="tx1"/>
                </a:solidFill>
              </a:rPr>
              <a:t>Each output is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average </a:t>
            </a:r>
            <a:r>
              <a:rPr lang="en-US" dirty="0">
                <a:solidFill>
                  <a:schemeClr val="tx1"/>
                </a:solidFill>
              </a:rPr>
              <a:t>of the input</a:t>
            </a:r>
          </a:p>
          <a:p>
            <a:r>
              <a:rPr lang="en-US" dirty="0">
                <a:solidFill>
                  <a:schemeClr val="tx1"/>
                </a:solidFill>
              </a:rPr>
              <a:t>Visually, this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blurs</a:t>
            </a:r>
            <a:r>
              <a:rPr lang="en-US" dirty="0">
                <a:solidFill>
                  <a:schemeClr val="tx1"/>
                </a:solidFill>
              </a:rPr>
              <a:t> the image</a:t>
            </a:r>
          </a:p>
          <a:p>
            <a:r>
              <a:rPr lang="en-US" dirty="0">
                <a:solidFill>
                  <a:schemeClr val="tx1"/>
                </a:solidFill>
              </a:rPr>
              <a:t>Amount of blurring increases with kernel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3632250"/>
            <a:ext cx="6497364" cy="21425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607ED-C0E4-42B8-B1B2-8C01B381D999}"/>
              </a:ext>
            </a:extLst>
          </p:cNvPr>
          <p:cNvGrpSpPr/>
          <p:nvPr/>
        </p:nvGrpSpPr>
        <p:grpSpPr>
          <a:xfrm>
            <a:off x="6818148" y="1824487"/>
            <a:ext cx="2990328" cy="1364670"/>
            <a:chOff x="7089648" y="1656422"/>
            <a:chExt cx="2990328" cy="136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/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A043D-2FED-40AD-8E69-2EEE4244C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06335" y="1738793"/>
              <a:ext cx="0" cy="6583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32117-499D-4BD6-B0BD-033D5B3EC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991" y="2651760"/>
              <a:ext cx="10241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/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/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326952-AD79-4C7E-8F86-8DD2943BC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02" y="3689620"/>
            <a:ext cx="4471348" cy="1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1" y="3438236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1" y="3099351"/>
            <a:ext cx="5364418" cy="16033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B9704-89AB-45F1-BF5C-8AD1917EAC3D}"/>
              </a:ext>
            </a:extLst>
          </p:cNvPr>
          <p:cNvSpPr txBox="1">
            <a:spLocks/>
          </p:cNvSpPr>
          <p:nvPr/>
        </p:nvSpPr>
        <p:spPr>
          <a:xfrm>
            <a:off x="655787" y="5031405"/>
            <a:ext cx="10058400" cy="1040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the black pixels at the boundaries when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mode</a:t>
            </a:r>
          </a:p>
          <a:p>
            <a:r>
              <a:rPr lang="en-US" dirty="0"/>
              <a:t>These arise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 padding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473D8-ECD6-438B-A5EF-15FA1E8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4" y="1439880"/>
            <a:ext cx="6048739" cy="15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 vs. Gaussian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Previously, we used a uniform kernel</a:t>
                </a:r>
              </a:p>
              <a:p>
                <a:r>
                  <a:rPr lang="en-US" dirty="0"/>
                  <a:t>Now we try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Gaussian kernel</a:t>
                </a:r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controls effective width</a:t>
                </a:r>
              </a:p>
              <a:p>
                <a:pPr lvl="1"/>
                <a:r>
                  <a:rPr lang="en-US" dirty="0"/>
                  <a:t>Choose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blur images, but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721" y="2040553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988872" y="1526628"/>
            <a:ext cx="2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9x9 Gaussian 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937" y="3488974"/>
            <a:ext cx="7742295" cy="2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Pre-2009, many image recognition systems worked on relatively small datasets</a:t>
            </a:r>
          </a:p>
          <a:p>
            <a:r>
              <a:rPr lang="en-US" dirty="0"/>
              <a:t>MNIST:  </a:t>
            </a:r>
          </a:p>
          <a:p>
            <a:pPr lvl="1"/>
            <a:r>
              <a:rPr lang="en-US" dirty="0"/>
              <a:t>10 classes, 70,000 examples, 28 x 28 images</a:t>
            </a:r>
          </a:p>
          <a:p>
            <a:r>
              <a:rPr lang="en-US" dirty="0"/>
              <a:t>CIFAR 10 (right)</a:t>
            </a:r>
          </a:p>
          <a:p>
            <a:pPr lvl="1"/>
            <a:r>
              <a:rPr lang="en-US" dirty="0"/>
              <a:t>10 classes, 60000 examples, 32x32 color </a:t>
            </a:r>
          </a:p>
          <a:p>
            <a:r>
              <a:rPr lang="en-US" dirty="0"/>
              <a:t>CIFAR 100:</a:t>
            </a:r>
          </a:p>
          <a:p>
            <a:pPr lvl="1"/>
            <a:r>
              <a:rPr lang="en-US" dirty="0"/>
              <a:t>100 classes, 600000 examples, 32x32 color</a:t>
            </a:r>
          </a:p>
          <a:p>
            <a:r>
              <a:rPr lang="en-US" dirty="0"/>
              <a:t>PASCAL VOC:</a:t>
            </a:r>
          </a:p>
          <a:p>
            <a:pPr lvl="1"/>
            <a:r>
              <a:rPr lang="en-US" dirty="0"/>
              <a:t>20 classes, 11530 examples, variable size images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Convolution for Edge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edge detection by convolving with a gradient filter</a:t>
                </a:r>
              </a:p>
              <a:p>
                <a:r>
                  <a:rPr lang="en-US" dirty="0"/>
                  <a:t>For example, use 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black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using Sobel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322FE-E0DE-4723-A311-62F5FAE7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3" y="1498979"/>
            <a:ext cx="6605346" cy="2195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3ACC07-9F52-404F-BEED-6984923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13" y="3891247"/>
            <a:ext cx="9738574" cy="18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2" y="289811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2719645" y="1710763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5314868" y="3348144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1247027" y="4243139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4647864" y="443847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69" y="1539277"/>
            <a:ext cx="5068379" cy="4329817"/>
          </a:xfrm>
        </p:spPr>
        <p:txBody>
          <a:bodyPr>
            <a:normAutofit/>
          </a:bodyPr>
          <a:lstStyle/>
          <a:p>
            <a:r>
              <a:rPr lang="en-US" dirty="0"/>
              <a:t>Starts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Each layer does</a:t>
            </a:r>
          </a:p>
          <a:p>
            <a:pPr lvl="1"/>
            <a:r>
              <a:rPr lang="en-US" dirty="0"/>
              <a:t>2D convolution with several kernels</a:t>
            </a:r>
          </a:p>
          <a:p>
            <a:pPr lvl="1"/>
            <a:r>
              <a:rPr lang="en-US" dirty="0"/>
              <a:t>Activation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Sub-sampling or pooling</a:t>
            </a:r>
          </a:p>
          <a:p>
            <a:r>
              <a:rPr lang="en-US" dirty="0"/>
              <a:t>Finish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</a:t>
            </a:r>
            <a:r>
              <a:rPr lang="en-US" dirty="0"/>
              <a:t> (or dense) layers. </a:t>
            </a:r>
            <a:br>
              <a:rPr lang="en-US" dirty="0"/>
            </a:br>
            <a:r>
              <a:rPr lang="en-US" dirty="0"/>
              <a:t>  Each layer does . . .</a:t>
            </a:r>
          </a:p>
          <a:p>
            <a:pPr lvl="1"/>
            <a:r>
              <a:rPr lang="en-US" dirty="0"/>
              <a:t>Matrix multiplication</a:t>
            </a:r>
          </a:p>
          <a:p>
            <a:pPr lvl="1"/>
            <a:r>
              <a:rPr lang="en-US" dirty="0"/>
              <a:t>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BA297-D8E3-4D94-9299-90CA6ADA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0" y="1534042"/>
            <a:ext cx="5653589" cy="17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and output of each layer is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tensor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multidimensional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of tensors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Grayscale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Color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𝐶h𝑎𝑛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Batch of images: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  A batch of 100 color images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256×384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pixels has shape: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(100, 256, 384, 3)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number of dimensions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order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that rank has a different meaning in linear algebra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So, we will use order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91" y="988906"/>
            <a:ext cx="4760311" cy="26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Convolutional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convolutional layer has: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Weight</a:t>
                </a:r>
                <a:r>
                  <a:rPr lang="en-US" dirty="0"/>
                  <a:t> tensor: 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Bias</a:t>
                </a:r>
                <a:r>
                  <a:rPr lang="en-US" dirty="0"/>
                  <a:t>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Takes input tensor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creates output tensor </a:t>
                </a:r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50C5-1241-48FD-9DB7-9B417236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and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convolution and activation, there is often a data-reduction stage</a:t>
                </a:r>
              </a:p>
              <a:p>
                <a:r>
                  <a:rPr lang="en-US" dirty="0"/>
                  <a:t>There are many options here. Some popular ones are . . .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Subsampling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top-left pixel from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region,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stride</a:t>
                </a:r>
              </a:p>
              <a:p>
                <a:pPr lvl="1"/>
                <a:r>
                  <a:rPr lang="en-US" dirty="0"/>
                  <a:t>Implemented as part of convolution (no wasted computations!)</a:t>
                </a:r>
              </a:p>
              <a:p>
                <a:pPr lvl="1"/>
                <a:r>
                  <a:rPr lang="en-US" dirty="0"/>
                  <a:t>Called “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downsampling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Average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pPr lvl="1"/>
                <a:r>
                  <a:rPr lang="en-US" dirty="0"/>
                  <a:t>Called ”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decimation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/>
                  <a:t>The above is performed independently on every channel and batch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06A5-3A4E-4D4F-9987-9559AF67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5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241-3FE5-48CC-AA6F-4C4095A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Illustrated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AB0F-3231-4F88-AD2D-5830FB2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6AFB-88BA-43A1-BA06-D873515E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08" y="1644981"/>
            <a:ext cx="6388622" cy="39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4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7522-FEBE-4A4F-AF1F-751F646F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Dense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that the last convolutional layer produced (after pooling) a tensor of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before the first dense layer, we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flatten</a:t>
                </a:r>
                <a:r>
                  <a:rPr lang="en-US" dirty="0"/>
                  <a:t> (i.e., reshape) into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Shape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output is performed with matrix multiplication: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as the linear stages of the 2-layer neural network from the last unit!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5DC6-4B38-42E6-818B-1A76545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21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convolution layers greatly reduces number of parameters</a:t>
                </a:r>
              </a:p>
              <a:p>
                <a:r>
                  <a:rPr lang="en-US" dirty="0"/>
                  <a:t>Ex:  Suppose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:r>
                  <a:rPr lang="en-US" dirty="0" err="1"/>
                  <a:t>AlexNet</a:t>
                </a:r>
                <a:r>
                  <a:rPr lang="en-US" dirty="0"/>
                  <a:t>  2</a:t>
                </a:r>
                <a:r>
                  <a:rPr lang="en-US" baseline="30000" dirty="0"/>
                  <a:t>nd</a:t>
                </a:r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,96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256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Convolutional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size filters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filters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weights and 25 biases</a:t>
                </a:r>
              </a:p>
              <a:p>
                <a:r>
                  <a:rPr lang="en-US" dirty="0"/>
                  <a:t>But, a fully-connected layer with same size inputs and outputs:</a:t>
                </a:r>
              </a:p>
              <a:p>
                <a:pPr lvl="1"/>
                <a:r>
                  <a:rPr lang="en-US" dirty="0"/>
                  <a:t>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would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biases</a:t>
                </a:r>
              </a:p>
              <a:p>
                <a:r>
                  <a:rPr lang="en-US" dirty="0"/>
                  <a:t>Convolutional layers exploit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translation invariance </a:t>
                </a:r>
              </a:p>
              <a:p>
                <a:pPr lvl="1"/>
                <a:r>
                  <a:rPr lang="en-US" dirty="0"/>
                  <a:t>Local features are small and could be located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Better algorithms need better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Goal: “map out the entire world of objects” </a:t>
            </a:r>
            <a:br>
              <a:rPr lang="en-US" dirty="0"/>
            </a:br>
            <a:r>
              <a:rPr lang="en-US" dirty="0"/>
              <a:t>(see this </a:t>
            </a:r>
            <a:r>
              <a:rPr lang="en-US" dirty="0">
                <a:hlinkClick r:id="rId3"/>
              </a:rPr>
              <a:t>great article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</a:t>
            </a:r>
            <a:r>
              <a:rPr lang="en-US" dirty="0">
                <a:hlinkClick r:id="rId4"/>
              </a:rPr>
              <a:t>Amazon mechanical </a:t>
            </a:r>
            <a:r>
              <a:rPr lang="en-US" dirty="0" err="1">
                <a:hlinkClick r:id="rId4"/>
              </a:rPr>
              <a:t>turk</a:t>
            </a:r>
            <a:endParaRPr lang="en-US" dirty="0"/>
          </a:p>
          <a:p>
            <a:pPr lvl="1"/>
            <a:r>
              <a:rPr lang="en-US" dirty="0"/>
              <a:t>Hierarchical categories</a:t>
            </a:r>
          </a:p>
          <a:p>
            <a:pPr lvl="1"/>
            <a:r>
              <a:rPr lang="en-US" dirty="0"/>
              <a:t>Details in 2009 CVPR paper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371" y="1121664"/>
            <a:ext cx="5894221" cy="395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773" y="332833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2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 held yearly 2010-2017</a:t>
            </a:r>
          </a:p>
          <a:p>
            <a:r>
              <a:rPr lang="en-US" dirty="0"/>
              <a:t>Challenging!</a:t>
            </a:r>
          </a:p>
          <a:p>
            <a:pPr lvl="1"/>
            <a:r>
              <a:rPr lang="en-US" dirty="0"/>
              <a:t>Classification: 1000 classes, label 5 objects per image</a:t>
            </a:r>
          </a:p>
          <a:p>
            <a:pPr lvl="1"/>
            <a:r>
              <a:rPr lang="en-US" dirty="0"/>
              <a:t>Fine-grained classification: 120 dog categories</a:t>
            </a:r>
          </a:p>
          <a:p>
            <a:pPr lvl="1"/>
            <a:r>
              <a:rPr lang="en-US" dirty="0"/>
              <a:t>Objects in many positions, scales, rotations, lightings, occlusions . . .</a:t>
            </a:r>
          </a:p>
          <a:p>
            <a:r>
              <a:rPr lang="en-US" sz="800" dirty="0"/>
              <a:t>Phil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155" y="3401096"/>
            <a:ext cx="3239408" cy="259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C56CE-5A9B-460A-B113-BE4942DF8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978" y="3369031"/>
            <a:ext cx="3175060" cy="2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Filters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93" y="153229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Each filter can be viewed as a 11x11x3 image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" y="3409337"/>
            <a:ext cx="5320678" cy="235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2BCA7-B7A4-46BC-AF80-E58402ED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1654665"/>
            <a:ext cx="5114263" cy="1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1815" y="380032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4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den>
                            </m:f>
                          </m:e>
                        </m:nary>
                      </m:e>
                    </m:nary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2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But, can:</a:t>
            </a:r>
          </a:p>
          <a:p>
            <a:pPr lvl="1"/>
            <a:r>
              <a:rPr lang="en-US" dirty="0"/>
              <a:t>Rent GPU instances in cloud (~$0.80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6" y="531978"/>
            <a:ext cx="23241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35ADE-E892-4484-87A7-A840436F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947473"/>
            <a:ext cx="4414838" cy="33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9D5F-D73B-4E45-A8F2-D1798FAE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C9FE-D48A-4513-AF91-DA8F159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587868" cy="4329817"/>
          </a:xfrm>
        </p:spPr>
        <p:txBody>
          <a:bodyPr/>
          <a:lstStyle/>
          <a:p>
            <a:r>
              <a:rPr lang="en-US" dirty="0"/>
              <a:t>Important speed up method</a:t>
            </a:r>
          </a:p>
          <a:p>
            <a:pPr lvl="1"/>
            <a:r>
              <a:rPr lang="en-US" dirty="0"/>
              <a:t>See general discussion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CNN-specific discussion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r>
              <a:rPr lang="en-US" dirty="0"/>
              <a:t>Recall good practice:  Standardize the raw features X</a:t>
            </a:r>
          </a:p>
          <a:p>
            <a:r>
              <a:rPr lang="en-US" dirty="0"/>
              <a:t>that is, for each feature:</a:t>
            </a:r>
          </a:p>
          <a:p>
            <a:pPr lvl="1"/>
            <a:r>
              <a:rPr lang="en-US" dirty="0"/>
              <a:t>Make mean = 0 and variance = 1 over each minibatch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first </a:t>
            </a:r>
            <a:r>
              <a:rPr lang="en-US" dirty="0" err="1"/>
              <a:t>standarize</a:t>
            </a:r>
            <a:r>
              <a:rPr lang="en-US" dirty="0"/>
              <a:t> the outputs in each channel and layer, and</a:t>
            </a:r>
          </a:p>
          <a:p>
            <a:pPr lvl="1"/>
            <a:r>
              <a:rPr lang="en-US" dirty="0"/>
              <a:t>Then learn an optimal mean &amp; variance for them: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25DF-1717-48BF-86FA-2DD60A5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1026" name="Picture 2" descr="Image result for batch normalization">
            <a:extLst>
              <a:ext uri="{FF2B5EF4-FFF2-40B4-BE49-F238E27FC236}">
                <a16:creationId xmlns:a16="http://schemas.microsoft.com/office/drawing/2014/main" id="{98A86A6D-3A10-42F0-8EDA-386E9CC1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70" y="1751047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50995-5F61-4EEC-ACD0-9A9F6128E940}"/>
              </a:ext>
            </a:extLst>
          </p:cNvPr>
          <p:cNvSpPr/>
          <p:nvPr/>
        </p:nvSpPr>
        <p:spPr>
          <a:xfrm>
            <a:off x="6563915" y="5130430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5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6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/pdf/1502.03167v3.pdf</a:t>
            </a:r>
          </a:p>
        </p:txBody>
      </p:sp>
    </p:spTree>
    <p:extLst>
      <p:ext uri="{BB962C8B-B14F-4D97-AF65-F5344CB8AC3E}">
        <p14:creationId xmlns:p14="http://schemas.microsoft.com/office/powerpoint/2010/main" val="1233872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A745-37A7-4A27-A6D6-9F69FE9A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6EDA-5D64-4B38-9047-F35F2FE0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 allows higher learning rates, thus reduced training times, because</a:t>
            </a:r>
          </a:p>
          <a:p>
            <a:pPr lvl="1"/>
            <a:r>
              <a:rPr lang="en-US" dirty="0"/>
              <a:t>it reduces variation across channels and minibatches</a:t>
            </a:r>
          </a:p>
          <a:p>
            <a:pPr lvl="1"/>
            <a:r>
              <a:rPr lang="en-US" dirty="0"/>
              <a:t>it helps to decouple layers</a:t>
            </a:r>
          </a:p>
          <a:p>
            <a:pPr lvl="1"/>
            <a:r>
              <a:rPr lang="en-US" dirty="0"/>
              <a:t>it makes the cost function smoother</a:t>
            </a:r>
          </a:p>
          <a:p>
            <a:r>
              <a:rPr lang="en-US" dirty="0"/>
              <a:t>Below is an example from the </a:t>
            </a:r>
            <a:r>
              <a:rPr lang="en-US" dirty="0">
                <a:hlinkClick r:id="rId2"/>
              </a:rPr>
              <a:t>original paper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“5” and “30” refer to learning-rate increases over the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609B2-1110-403F-8E85-EEC51E26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5FC0-BD6D-4DF4-A055-9DC0B72F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3794845"/>
            <a:ext cx="4990180" cy="27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D706-33B8-4772-A543-6C0352EC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Dropout:  Technique to reduce overfitting during training</a:t>
                </a:r>
              </a:p>
              <a:p>
                <a:pPr lvl="1"/>
                <a:r>
                  <a:rPr lang="en-US" dirty="0"/>
                  <a:t>Idea: temporarily remove a random subset of neurons </a:t>
                </a:r>
              </a:p>
              <a:p>
                <a:pPr lvl="1"/>
                <a:r>
                  <a:rPr lang="en-US" dirty="0"/>
                  <a:t>Use in fully-connected layers only!</a:t>
                </a:r>
              </a:p>
              <a:p>
                <a:r>
                  <a:rPr lang="en-US" dirty="0"/>
                  <a:t>Motivation: Prevent co-adaptation; </a:t>
                </a:r>
              </a:p>
              <a:p>
                <a:pPr lvl="1"/>
                <a:r>
                  <a:rPr lang="en-US" dirty="0"/>
                  <a:t>Neurons should work well on their own</a:t>
                </a:r>
              </a:p>
              <a:p>
                <a:r>
                  <a:rPr lang="en-US" dirty="0"/>
                  <a:t>Details:</a:t>
                </a:r>
              </a:p>
              <a:p>
                <a:pPr lvl="1"/>
                <a:r>
                  <a:rPr lang="en-US" dirty="0"/>
                  <a:t>Multiply each input by an Bernoulli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is a design parameter (usually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During test time, don’t remove any units</a:t>
                </a:r>
              </a:p>
              <a:p>
                <a:r>
                  <a:rPr lang="en-US" dirty="0"/>
                  <a:t>Note: increases # of training epochs, but should decrease complexity per epoch</a:t>
                </a:r>
              </a:p>
              <a:p>
                <a:pPr lvl="1"/>
                <a:r>
                  <a:rPr lang="en-US" dirty="0">
                    <a:hlinkClick r:id="rId2"/>
                  </a:rPr>
                  <a:t>First introduced in 2012</a:t>
                </a:r>
                <a:r>
                  <a:rPr lang="en-US" dirty="0"/>
                  <a:t>, dropout seems to be getting less popular now</a:t>
                </a:r>
              </a:p>
              <a:p>
                <a:pPr lvl="1"/>
                <a:r>
                  <a:rPr lang="en-US" dirty="0"/>
                  <a:t>Networks are becoming deeper, and less dense layers are being </a:t>
                </a:r>
                <a:r>
                  <a:rPr lang="en-US" dirty="0" err="1"/>
                  <a:t>usedl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C85B-66C0-41EB-8DF5-789140CC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B1CB4-2688-47D2-B8F4-1CFCDCE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17" y="595313"/>
            <a:ext cx="4745082" cy="2353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EC318-EBC9-4A6D-9ED6-938638B58A78}"/>
              </a:ext>
            </a:extLst>
          </p:cNvPr>
          <p:cNvSpPr/>
          <p:nvPr/>
        </p:nvSpPr>
        <p:spPr>
          <a:xfrm>
            <a:off x="8055331" y="3496711"/>
            <a:ext cx="3699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Hinton Group at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</a:t>
            </a:r>
          </a:p>
          <a:p>
            <a:pPr lvl="1"/>
            <a:r>
              <a:rPr lang="en-US" dirty="0"/>
              <a:t>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875" y="1212043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BAA32-ADAD-44C5-97DF-9AF52659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909273"/>
            <a:ext cx="3944113" cy="28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9DA-F452-401A-83CE-670F9D22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F075-9642-4C02-92FD-CB5DCF2D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our training dataset is smaller than we’d like</a:t>
            </a:r>
          </a:p>
          <a:p>
            <a:r>
              <a:rPr lang="en-US" dirty="0"/>
              <a:t>Idea: Augment the dataset</a:t>
            </a:r>
          </a:p>
          <a:p>
            <a:r>
              <a:rPr lang="en-US" dirty="0"/>
              <a:t>Generate additional images by flipping, shifting, scaling, rotating, and cropping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8CE3-8C1F-4D31-8759-40EF808E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2052" name="Picture 4" descr="Image result for data augmentation">
            <a:extLst>
              <a:ext uri="{FF2B5EF4-FFF2-40B4-BE49-F238E27FC236}">
                <a16:creationId xmlns:a16="http://schemas.microsoft.com/office/drawing/2014/main" id="{C8A47FD7-ACB0-485A-B201-5D3D82A9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17" y="299163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59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CIFAR10 problem:</a:t>
                </a:r>
              </a:p>
              <a:p>
                <a:pPr lvl="1"/>
                <a:r>
                  <a:rPr lang="en-US" dirty="0"/>
                  <a:t>Classify 32x32 color images</a:t>
                </a:r>
              </a:p>
              <a:p>
                <a:pPr lvl="1"/>
                <a:r>
                  <a:rPr lang="en-US" dirty="0"/>
                  <a:t>10 classes</a:t>
                </a:r>
              </a:p>
              <a:p>
                <a:r>
                  <a:rPr lang="en-US" dirty="0"/>
                  <a:t>Use simple network</a:t>
                </a:r>
              </a:p>
              <a:p>
                <a:pPr lvl="1"/>
                <a:r>
                  <a:rPr lang="en-US" dirty="0"/>
                  <a:t>2 conv layers + 2 FC layers</a:t>
                </a:r>
              </a:p>
              <a:p>
                <a:pPr lvl="1"/>
                <a:r>
                  <a:rPr lang="en-US" dirty="0"/>
                  <a:t>RMS prop with </a:t>
                </a:r>
                <a:r>
                  <a:rPr lang="en-US" dirty="0" err="1"/>
                  <a:t>lr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decay=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Batch size=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100 epochs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Exact accuracy varies with </a:t>
                </a:r>
                <a:r>
                  <a:rPr lang="en-US" dirty="0" err="1"/>
                  <a:t>optim</a:t>
                </a:r>
                <a:r>
                  <a:rPr lang="en-US" dirty="0"/>
                  <a:t> parameters</a:t>
                </a:r>
              </a:p>
              <a:p>
                <a:r>
                  <a:rPr lang="en-US" dirty="0"/>
                  <a:t>Full demo on </a:t>
                </a:r>
                <a:r>
                  <a:rPr lang="en-US" dirty="0" err="1"/>
                  <a:t>github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ACD8-220B-4313-97BB-2ADF92CD6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181" y="412535"/>
            <a:ext cx="6364790" cy="30164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DED7-4B3D-40A1-BA82-4A52D1CA9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71253"/>
              </p:ext>
            </p:extLst>
          </p:nvPr>
        </p:nvGraphicFramePr>
        <p:xfrm>
          <a:off x="5991298" y="3641463"/>
          <a:ext cx="5217252" cy="229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626">
                  <a:extLst>
                    <a:ext uri="{9D8B030D-6E8A-4147-A177-3AD203B41FA5}">
                      <a16:colId xmlns:a16="http://schemas.microsoft.com/office/drawing/2014/main" val="534740533"/>
                    </a:ext>
                  </a:extLst>
                </a:gridCol>
                <a:gridCol w="2608626">
                  <a:extLst>
                    <a:ext uri="{9D8B030D-6E8A-4147-A177-3AD203B41FA5}">
                      <a16:colId xmlns:a16="http://schemas.microsoft.com/office/drawing/2014/main" val="2708925974"/>
                    </a:ext>
                  </a:extLst>
                </a:gridCol>
              </a:tblGrid>
              <a:tr h="518678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91712"/>
                  </a:ext>
                </a:extLst>
              </a:tr>
              <a:tr h="261354">
                <a:tc>
                  <a:txBody>
                    <a:bodyPr/>
                    <a:lstStyle/>
                    <a:p>
                      <a:r>
                        <a:rPr lang="en-US" sz="16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7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Batch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90724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~78% (dropout on FC layers)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01990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~76%  (enough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442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93696" y="424007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6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Visual Geometry Group</a:t>
            </a:r>
            <a:endParaRPr lang="en-US" dirty="0"/>
          </a:p>
          <a:p>
            <a:pPr lvl="1"/>
            <a:r>
              <a:rPr lang="en-US" dirty="0"/>
              <a:t>Oxford, UK</a:t>
            </a:r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Based on small early filters</a:t>
            </a:r>
          </a:p>
          <a:p>
            <a:pPr lvl="1"/>
            <a:r>
              <a:rPr lang="en-US" dirty="0"/>
              <a:t>But more layers</a:t>
            </a:r>
          </a:p>
          <a:p>
            <a:r>
              <a:rPr lang="en-US" dirty="0"/>
              <a:t>Remains a </a:t>
            </a:r>
            <a:r>
              <a:rPr lang="en-US" dirty="0" err="1"/>
              <a:t>repectable</a:t>
            </a:r>
            <a:r>
              <a:rPr lang="en-US" dirty="0"/>
              <a:t> network</a:t>
            </a:r>
          </a:p>
          <a:p>
            <a:r>
              <a:rPr lang="en-US" dirty="0"/>
              <a:t>Lower layers are often used as feature extraction layers for other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35" y="528171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569876" y="2421069"/>
            <a:ext cx="690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AA3B-6E1A-41EF-829D-8456964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76" y="3744332"/>
            <a:ext cx="4164236" cy="2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C3B-19B3-4F42-85D3-F7DF277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GoogleLeNet</a:t>
            </a:r>
            <a:r>
              <a:rPr lang="en-US" dirty="0"/>
              <a:t> / Inception-v1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F769-FCA6-47FD-8838-AF7B12F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2012 (</a:t>
            </a:r>
            <a:r>
              <a:rPr lang="en-US" dirty="0" err="1"/>
              <a:t>AlexNet</a:t>
            </a:r>
            <a:r>
              <a:rPr lang="en-US" dirty="0"/>
              <a:t>) to 2014 (VGG-16), performance got better as networks got deeper</a:t>
            </a:r>
          </a:p>
          <a:p>
            <a:r>
              <a:rPr lang="en-US" dirty="0"/>
              <a:t>But, the number of parameters was getting out of hand (e.g., 60 to 180 million!)</a:t>
            </a:r>
          </a:p>
          <a:p>
            <a:r>
              <a:rPr lang="en-US" dirty="0"/>
              <a:t>So, Google researchers worked to design a network that was deeper, but much more efficient</a:t>
            </a:r>
          </a:p>
          <a:p>
            <a:pPr lvl="1"/>
            <a:r>
              <a:rPr lang="en-US" dirty="0"/>
              <a:t>From the film Inception (2010)</a:t>
            </a:r>
          </a:p>
          <a:p>
            <a:pPr lvl="1"/>
            <a:r>
              <a:rPr lang="en-US" dirty="0"/>
              <a:t>Used only 5 million parameters!</a:t>
            </a:r>
          </a:p>
          <a:p>
            <a:r>
              <a:rPr lang="en-US" dirty="0"/>
              <a:t>Won some contests in ImageNet ILSVRC-2014</a:t>
            </a:r>
          </a:p>
          <a:p>
            <a:pPr lvl="1"/>
            <a:r>
              <a:rPr lang="en-US" dirty="0"/>
              <a:t>Achieved top-5 error of 6.7% (VGG got 7.3%)</a:t>
            </a:r>
          </a:p>
          <a:p>
            <a:pPr lvl="1"/>
            <a:r>
              <a:rPr lang="en-US" dirty="0"/>
              <a:t>Used 22 layers with “inception modules”</a:t>
            </a:r>
          </a:p>
          <a:p>
            <a:r>
              <a:rPr lang="en-US" dirty="0"/>
              <a:t>Several conv layers in parallel, with different kernel sizes</a:t>
            </a:r>
          </a:p>
          <a:p>
            <a:pPr lvl="1"/>
            <a:r>
              <a:rPr lang="en-US" dirty="0"/>
              <a:t>Key idea: for bigger kernels, use fewer channels</a:t>
            </a:r>
          </a:p>
          <a:p>
            <a:pPr lvl="1"/>
            <a:r>
              <a:rPr lang="en-US" dirty="0"/>
              <a:t>Multi-size kernels also help make scale-invariant</a:t>
            </a:r>
          </a:p>
          <a:p>
            <a:pPr lvl="1"/>
            <a:r>
              <a:rPr lang="en-US" dirty="0"/>
              <a:t>Good overview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0832-A687-4011-B722-463E9B2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DD5E-3DEC-482F-B304-14F2D5BE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83" y="3023495"/>
            <a:ext cx="3933622" cy="2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3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163-462B-438B-B196-A26D094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B1EC-D3D7-4FB3-92DF-989C96E9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2015, the best networks got deeper. But deep nets are hard to train:</a:t>
            </a:r>
          </a:p>
          <a:p>
            <a:pPr lvl="1"/>
            <a:r>
              <a:rPr lang="en-US" dirty="0"/>
              <a:t>vanishing gradients (largely solved by </a:t>
            </a:r>
            <a:r>
              <a:rPr lang="en-US" dirty="0" err="1"/>
              <a:t>ReLU</a:t>
            </a:r>
            <a:r>
              <a:rPr lang="en-US" dirty="0"/>
              <a:t> &amp; </a:t>
            </a:r>
            <a:r>
              <a:rPr lang="en-US" dirty="0" err="1"/>
              <a:t>batchnorm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degradation problem: as networks get deeper, even training error </a:t>
            </a:r>
            <a:r>
              <a:rPr lang="en-US" dirty="0" err="1"/>
              <a:t>increaes</a:t>
            </a:r>
            <a:r>
              <a:rPr lang="en-US" dirty="0"/>
              <a:t>!</a:t>
            </a:r>
          </a:p>
          <a:p>
            <a:r>
              <a:rPr lang="en-US" dirty="0"/>
              <a:t>A deeper network should be able to perform at least as good as a shallower network, </a:t>
            </a:r>
          </a:p>
          <a:p>
            <a:pPr lvl="1"/>
            <a:r>
              <a:rPr lang="en-US" dirty="0"/>
              <a:t>Making some layers act like identity</a:t>
            </a:r>
          </a:p>
          <a:p>
            <a:pPr lvl="1"/>
            <a:r>
              <a:rPr lang="en-US" dirty="0"/>
              <a:t>But difficult to make layers act like identity!</a:t>
            </a:r>
          </a:p>
          <a:p>
            <a:r>
              <a:rPr lang="en-US" dirty="0"/>
              <a:t>Idea: Make identity easy via residual blocks:</a:t>
            </a:r>
          </a:p>
          <a:p>
            <a:pPr lvl="1"/>
            <a:r>
              <a:rPr lang="en-US" dirty="0"/>
              <a:t>Handle dimension changes w/ learned dense layer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/>
              <a:t>, introduced by Microsoft Research, Dec 2015</a:t>
            </a:r>
          </a:p>
          <a:p>
            <a:pPr lvl="1"/>
            <a:r>
              <a:rPr lang="en-US" dirty="0"/>
              <a:t>Solves degradation problem; allows super deep networks! (100s of layers)</a:t>
            </a:r>
          </a:p>
          <a:p>
            <a:pPr lvl="1"/>
            <a:r>
              <a:rPr lang="en-US" dirty="0"/>
              <a:t>Won ImageNet ILSVRC-2015 with 3.6% error rate! (</a:t>
            </a:r>
            <a:r>
              <a:rPr lang="en-US" dirty="0" err="1"/>
              <a:t>GoogLeNet</a:t>
            </a:r>
            <a:r>
              <a:rPr lang="en-US" dirty="0"/>
              <a:t> got 6.7%)</a:t>
            </a:r>
          </a:p>
          <a:p>
            <a:pPr lvl="1"/>
            <a:r>
              <a:rPr lang="en-US" dirty="0"/>
              <a:t>Slightly lower complexity than VGG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B7C6-95F6-4E2E-9FCC-C60C6EB2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EAA0C-531B-4151-86BD-1A1F2B4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4" y="3499320"/>
            <a:ext cx="2791523" cy="19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9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52A1-BA6A-4982-8D9B-6AD7D0E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Networks in the Deep Learning Zoo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DD625-093B-4291-AB6D-DC04441D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05D0-9254-4F95-8A86-9BC77A5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9593"/>
            <a:ext cx="7307340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49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6" y="4109479"/>
            <a:ext cx="5962118" cy="1939268"/>
          </a:xfrm>
        </p:spPr>
        <p:txBody>
          <a:bodyPr>
            <a:normAutofit/>
          </a:bodyPr>
          <a:lstStyle/>
          <a:p>
            <a:r>
              <a:rPr lang="en-US" dirty="0"/>
              <a:t>Load the packages</a:t>
            </a:r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(500 MB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49719-1E6F-4E54-8C37-25F2376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1" y="1529322"/>
            <a:ext cx="7781925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8E50F-7D89-4759-A8AA-644354C8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9" y="3430745"/>
            <a:ext cx="7848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 fontScale="92500"/>
          </a:bodyPr>
          <a:lstStyle/>
          <a:p>
            <a:r>
              <a:rPr lang="en-US" dirty="0"/>
              <a:t>Very deep:  16 layers (Do not count pooling layers)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E395-06A9-4B04-B58F-DCCBAAF2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578" y="3503505"/>
            <a:ext cx="7293102" cy="2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E5B9-FD13-474D-A88C-3C3112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13584"/>
            <a:ext cx="9346794" cy="2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9163" y="19401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32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901602" cy="4329817"/>
          </a:xfrm>
        </p:spPr>
        <p:txBody>
          <a:bodyPr/>
          <a:lstStyle/>
          <a:p>
            <a:r>
              <a:rPr lang="en-US" dirty="0"/>
              <a:t>For image classification or other applications, training from scratch takes tremendous resources</a:t>
            </a:r>
          </a:p>
          <a:p>
            <a:r>
              <a:rPr lang="en-US" dirty="0"/>
              <a:t>Instead, can refine the VGG or other well trained networks for Task A (e.g.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r>
              <a:rPr lang="en-US" dirty="0"/>
              <a:t>Build a new network for Task B</a:t>
            </a:r>
          </a:p>
          <a:p>
            <a:pPr lvl="1"/>
            <a:r>
              <a:rPr lang="en-US" dirty="0"/>
              <a:t>Use early layers from first network</a:t>
            </a:r>
          </a:p>
          <a:p>
            <a:pPr lvl="1"/>
            <a:r>
              <a:rPr lang="en-US" dirty="0"/>
              <a:t>Freeze those parameters</a:t>
            </a:r>
          </a:p>
          <a:p>
            <a:pPr lvl="1"/>
            <a:r>
              <a:rPr lang="en-US" dirty="0"/>
              <a:t>Only train small number of parameters at end</a:t>
            </a:r>
          </a:p>
          <a:p>
            <a:r>
              <a:rPr lang="en-US" dirty="0"/>
              <a:t>Greatly reduces number of parameters for Task B</a:t>
            </a:r>
          </a:p>
          <a:p>
            <a:r>
              <a:rPr lang="en-US" dirty="0"/>
              <a:t>Can be trained on ~1000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3074" name="Picture 2" descr="Image result for transfer learning">
            <a:extLst>
              <a:ext uri="{FF2B5EF4-FFF2-40B4-BE49-F238E27FC236}">
                <a16:creationId xmlns:a16="http://schemas.microsoft.com/office/drawing/2014/main" id="{805AFDD3-9003-44D8-921F-543F690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70" y="2611355"/>
            <a:ext cx="3262845" cy="3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0183C-3CC8-4DB1-8034-D424900B57B9}"/>
              </a:ext>
            </a:extLst>
          </p:cNvPr>
          <p:cNvSpPr txBox="1"/>
          <p:nvPr/>
        </p:nvSpPr>
        <p:spPr>
          <a:xfrm>
            <a:off x="10757408" y="339673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20583-6156-4C0C-9506-868D87487BF7}"/>
              </a:ext>
            </a:extLst>
          </p:cNvPr>
          <p:cNvSpPr txBox="1"/>
          <p:nvPr/>
        </p:nvSpPr>
        <p:spPr>
          <a:xfrm>
            <a:off x="10740959" y="4949391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of Neural Networks: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that each hidden unit in a 2-layer neural net computes an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activation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from linear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Each hidden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pPr lvl="1"/>
                <a:r>
                  <a:rPr lang="en-US" dirty="0"/>
                  <a:t>The half spaces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linearly separated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Figure 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case with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Thus, input should be aligned with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4" y="2639190"/>
            <a:ext cx="2838920" cy="2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54904</TotalTime>
  <Words>3795</Words>
  <Application>Microsoft Office PowerPoint</Application>
  <PresentationFormat>Widescreen</PresentationFormat>
  <Paragraphs>801</Paragraphs>
  <Slides>80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Cambria Math</vt:lpstr>
      <vt:lpstr>Courier New</vt:lpstr>
      <vt:lpstr>medium-content-sans-serif-font</vt:lpstr>
      <vt:lpstr>Wingdings</vt:lpstr>
      <vt:lpstr>Retrospect</vt:lpstr>
      <vt:lpstr>Unit 10. Convolutional and  Deep Neural Networks</vt:lpstr>
      <vt:lpstr>Outline</vt:lpstr>
      <vt:lpstr>Dataset Pre-2009</vt:lpstr>
      <vt:lpstr>ImageNet (2009) </vt:lpstr>
      <vt:lpstr>ILSVRC </vt:lpstr>
      <vt:lpstr>Deep Networks Enter in 2012</vt:lpstr>
      <vt:lpstr>Alex Net</vt:lpstr>
      <vt:lpstr>Outline</vt:lpstr>
      <vt:lpstr>Review of Neural Networks: Hidden Layer</vt:lpstr>
      <vt:lpstr>Review of Neural Networks: Output Layer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“Correlation”</vt:lpstr>
      <vt:lpstr>Terminology</vt:lpstr>
      <vt:lpstr>Computing Convolution</vt:lpstr>
      <vt:lpstr>Boundary Conditions</vt:lpstr>
      <vt:lpstr>Boundary Conditions Illustrated</vt:lpstr>
      <vt:lpstr>2D Convolution Example with Valid Mode</vt:lpstr>
      <vt:lpstr>Example Convolution in Python</vt:lpstr>
      <vt:lpstr>Ex 1. Convolution for Local Averaging</vt:lpstr>
      <vt:lpstr>Illustration of Boundary Conditions</vt:lpstr>
      <vt:lpstr>Averaging vs. Gaussian Filtering</vt:lpstr>
      <vt:lpstr>Ex 2.  Convolution for Edge Detection</vt:lpstr>
      <vt:lpstr>Edge Detection using Sobel Filter</vt:lpstr>
      <vt:lpstr>Outline</vt:lpstr>
      <vt:lpstr>Classic CNN Structure</vt:lpstr>
      <vt:lpstr>Tensors</vt:lpstr>
      <vt:lpstr>What Do Convolutional Layers Do?</vt:lpstr>
      <vt:lpstr>Subsampling and Pooling</vt:lpstr>
      <vt:lpstr>Max Pooling Illustrated</vt:lpstr>
      <vt:lpstr>What Dense Layers Do?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Filters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Batch Normalization</vt:lpstr>
      <vt:lpstr>Batch Normalization</vt:lpstr>
      <vt:lpstr>DropOut</vt:lpstr>
      <vt:lpstr>Data Augmentation</vt:lpstr>
      <vt:lpstr>CIFAR10 Demo</vt:lpstr>
      <vt:lpstr>Outline</vt:lpstr>
      <vt:lpstr>Pre-Trained Networks</vt:lpstr>
      <vt:lpstr>VGG16</vt:lpstr>
      <vt:lpstr>GoogleLeNet / Inception-v1</vt:lpstr>
      <vt:lpstr>Residual Networks</vt:lpstr>
      <vt:lpstr>Other Networks in the Deep Learning Zoo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Autoencoder</vt:lpstr>
      <vt:lpstr>Demo: Autoencoder for image denoising</vt:lpstr>
      <vt:lpstr>Other Applications of autoencoders</vt:lpstr>
      <vt:lpstr>Lab: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Gustavo Sandoval</cp:lastModifiedBy>
  <cp:revision>751</cp:revision>
  <cp:lastPrinted>2019-11-18T20:43:27Z</cp:lastPrinted>
  <dcterms:created xsi:type="dcterms:W3CDTF">2015-03-22T11:15:32Z</dcterms:created>
  <dcterms:modified xsi:type="dcterms:W3CDTF">2019-11-20T16:53:59Z</dcterms:modified>
</cp:coreProperties>
</file>